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4032668" cy="10287000"/>
          </a:xfrm>
          <a:prstGeom prst="rect">
            <a:avLst/>
          </a:prstGeom>
          <a:solidFill>
            <a:srgbClr val="598BCD"/>
          </a:solidFill>
        </p:spPr>
      </p:sp>
      <p:sp>
        <p:nvSpPr>
          <p:cNvPr name="AutoShape 3" id="3"/>
          <p:cNvSpPr/>
          <p:nvPr/>
        </p:nvSpPr>
        <p:spPr>
          <a:xfrm rot="0">
            <a:off x="12919686" y="3831637"/>
            <a:ext cx="2148347" cy="3833314"/>
          </a:xfrm>
          <a:prstGeom prst="rect">
            <a:avLst/>
          </a:prstGeom>
          <a:solidFill>
            <a:srgbClr val="123D7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6656734" y="9060000"/>
            <a:ext cx="1205132" cy="1403356"/>
          </a:xfrm>
          <a:custGeom>
            <a:avLst/>
            <a:gdLst/>
            <a:ahLst/>
            <a:cxnLst/>
            <a:rect r="r" b="b" t="t" l="l"/>
            <a:pathLst>
              <a:path h="1403356" w="1205132">
                <a:moveTo>
                  <a:pt x="0" y="0"/>
                </a:moveTo>
                <a:lnTo>
                  <a:pt x="1205132" y="0"/>
                </a:lnTo>
                <a:lnTo>
                  <a:pt x="1205132" y="1403355"/>
                </a:lnTo>
                <a:lnTo>
                  <a:pt x="0" y="140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29505" y="-290170"/>
            <a:ext cx="1205132" cy="1403356"/>
          </a:xfrm>
          <a:custGeom>
            <a:avLst/>
            <a:gdLst/>
            <a:ahLst/>
            <a:cxnLst/>
            <a:rect r="r" b="b" t="t" l="l"/>
            <a:pathLst>
              <a:path h="1403356" w="1205132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45024" y="3550151"/>
            <a:ext cx="4945024" cy="4114800"/>
          </a:xfrm>
          <a:custGeom>
            <a:avLst/>
            <a:gdLst/>
            <a:ahLst/>
            <a:cxnLst/>
            <a:rect r="r" b="b" t="t" l="l"/>
            <a:pathLst>
              <a:path h="4114800" w="4945024">
                <a:moveTo>
                  <a:pt x="0" y="0"/>
                </a:moveTo>
                <a:lnTo>
                  <a:pt x="4945024" y="0"/>
                </a:lnTo>
                <a:lnTo>
                  <a:pt x="4945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3915" y="2348080"/>
            <a:ext cx="12381444" cy="5992490"/>
            <a:chOff x="0" y="0"/>
            <a:chExt cx="16508592" cy="79899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201703"/>
              <a:ext cx="16508592" cy="2788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>
                  <a:solidFill>
                    <a:srgbClr val="FFFFFF"/>
                  </a:solidFill>
                  <a:latin typeface="DM Sans Bold"/>
                </a:rPr>
                <a:t>Software 1 Project</a:t>
              </a:r>
            </a:p>
            <a:p>
              <a:pPr>
                <a:lnSpc>
                  <a:spcPts val="4200"/>
                </a:lnSpc>
              </a:pPr>
              <a:r>
                <a:rPr lang="en-US" sz="2800">
                  <a:solidFill>
                    <a:srgbClr val="FFFFFF"/>
                  </a:solidFill>
                  <a:latin typeface="DM Sans Bold"/>
                </a:rPr>
                <a:t>developed by Html,Css</a:t>
              </a:r>
            </a:p>
            <a:p>
              <a:pPr>
                <a:lnSpc>
                  <a:spcPts val="4200"/>
                </a:lnSpc>
              </a:pPr>
              <a:r>
                <a:rPr lang="en-US" sz="2800">
                  <a:solidFill>
                    <a:srgbClr val="FFFFFF"/>
                  </a:solidFill>
                  <a:latin typeface="DM Sans Bold"/>
                </a:rPr>
                <a:t>Coding Environment:Visual Code Studio</a:t>
              </a:r>
            </a:p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8125"/>
              <a:ext cx="16508592" cy="4985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99"/>
                </a:lnSpc>
              </a:pPr>
              <a:r>
                <a:rPr lang="en-US" sz="9999" spc="-499">
                  <a:solidFill>
                    <a:srgbClr val="FFFFFF"/>
                  </a:solidFill>
                  <a:latin typeface="DM Sans Bold"/>
                </a:rPr>
                <a:t>RealState</a:t>
              </a:r>
            </a:p>
            <a:p>
              <a:pPr>
                <a:lnSpc>
                  <a:spcPts val="9499"/>
                </a:lnSpc>
              </a:pPr>
              <a:r>
                <a:rPr lang="en-US" sz="9999" spc="-499">
                  <a:solidFill>
                    <a:srgbClr val="FFFFFF"/>
                  </a:solidFill>
                  <a:latin typeface="DM Sans Bold"/>
                </a:rPr>
                <a:t>Website </a:t>
              </a:r>
            </a:p>
            <a:p>
              <a:pPr>
                <a:lnSpc>
                  <a:spcPts val="9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406870" y="8831234"/>
            <a:ext cx="8115300" cy="930444"/>
            <a:chOff x="0" y="0"/>
            <a:chExt cx="10820400" cy="124059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0820400" cy="86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60"/>
                </a:lnSpc>
              </a:pPr>
              <a:r>
                <a:rPr lang="en-US" sz="1900" spc="95">
                  <a:solidFill>
                    <a:srgbClr val="222322"/>
                  </a:solidFill>
                  <a:latin typeface="DM Sans Bold"/>
                </a:rPr>
                <a:t>ID:221-15-4895</a:t>
              </a:r>
            </a:p>
            <a:p>
              <a:pPr algn="just">
                <a:lnSpc>
                  <a:spcPts val="2660"/>
                </a:lnSpc>
              </a:pPr>
              <a:r>
                <a:rPr lang="en-US" sz="1900" spc="95">
                  <a:solidFill>
                    <a:srgbClr val="222322"/>
                  </a:solidFill>
                  <a:latin typeface="DM Sans Bold"/>
                </a:rPr>
                <a:t>ID:221-15-5154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88380"/>
              <a:ext cx="10820400" cy="35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646759" y="0"/>
            <a:ext cx="9641241" cy="10287000"/>
          </a:xfrm>
          <a:prstGeom prst="rect">
            <a:avLst/>
          </a:prstGeom>
          <a:solidFill>
            <a:srgbClr val="598BC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5945817" y="2002375"/>
            <a:ext cx="1815983" cy="1591255"/>
            <a:chOff x="0" y="0"/>
            <a:chExt cx="2421311" cy="21216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21311" cy="2121673"/>
            </a:xfrm>
            <a:custGeom>
              <a:avLst/>
              <a:gdLst/>
              <a:ahLst/>
              <a:cxnLst/>
              <a:rect r="r" b="b" t="t" l="l"/>
              <a:pathLst>
                <a:path h="2121673" w="2421311">
                  <a:moveTo>
                    <a:pt x="0" y="0"/>
                  </a:moveTo>
                  <a:lnTo>
                    <a:pt x="2421311" y="0"/>
                  </a:lnTo>
                  <a:lnTo>
                    <a:pt x="2421311" y="2121673"/>
                  </a:lnTo>
                  <a:lnTo>
                    <a:pt x="0" y="2121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00613" y="512946"/>
              <a:ext cx="1620085" cy="405021"/>
            </a:xfrm>
            <a:custGeom>
              <a:avLst/>
              <a:gdLst/>
              <a:ahLst/>
              <a:cxnLst/>
              <a:rect r="r" b="b" t="t" l="l"/>
              <a:pathLst>
                <a:path h="405021" w="1620085">
                  <a:moveTo>
                    <a:pt x="0" y="0"/>
                  </a:moveTo>
                  <a:lnTo>
                    <a:pt x="1620085" y="0"/>
                  </a:lnTo>
                  <a:lnTo>
                    <a:pt x="1620085" y="405021"/>
                  </a:lnTo>
                  <a:lnTo>
                    <a:pt x="0" y="405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4663461"/>
            <a:ext cx="1205132" cy="1403356"/>
          </a:xfrm>
          <a:custGeom>
            <a:avLst/>
            <a:gdLst/>
            <a:ahLst/>
            <a:cxnLst/>
            <a:rect r="r" b="b" t="t" l="l"/>
            <a:pathLst>
              <a:path h="1403356" w="1205132">
                <a:moveTo>
                  <a:pt x="0" y="0"/>
                </a:moveTo>
                <a:lnTo>
                  <a:pt x="1205132" y="0"/>
                </a:lnTo>
                <a:lnTo>
                  <a:pt x="1205132" y="1403355"/>
                </a:lnTo>
                <a:lnTo>
                  <a:pt x="0" y="1403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71772" y="9258300"/>
            <a:ext cx="1205132" cy="1403356"/>
          </a:xfrm>
          <a:custGeom>
            <a:avLst/>
            <a:gdLst/>
            <a:ahLst/>
            <a:cxnLst/>
            <a:rect r="r" b="b" t="t" l="l"/>
            <a:pathLst>
              <a:path h="1403356" w="1205132">
                <a:moveTo>
                  <a:pt x="0" y="0"/>
                </a:moveTo>
                <a:lnTo>
                  <a:pt x="1205131" y="0"/>
                </a:lnTo>
                <a:lnTo>
                  <a:pt x="1205131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4297" y="3593631"/>
            <a:ext cx="7799507" cy="2783446"/>
          </a:xfrm>
          <a:custGeom>
            <a:avLst/>
            <a:gdLst/>
            <a:ahLst/>
            <a:cxnLst/>
            <a:rect r="r" b="b" t="t" l="l"/>
            <a:pathLst>
              <a:path h="2783446" w="7799507">
                <a:moveTo>
                  <a:pt x="0" y="0"/>
                </a:moveTo>
                <a:lnTo>
                  <a:pt x="7799507" y="0"/>
                </a:lnTo>
                <a:lnTo>
                  <a:pt x="7799507" y="2783446"/>
                </a:lnTo>
                <a:lnTo>
                  <a:pt x="0" y="27834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60" t="0" r="-456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71772" y="1104900"/>
            <a:ext cx="6920537" cy="7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5"/>
              </a:lnSpc>
            </a:pPr>
            <a:r>
              <a:rPr lang="en-US" sz="5264">
                <a:solidFill>
                  <a:srgbClr val="FFFFFF"/>
                </a:solidFill>
                <a:latin typeface="Montserrat Classic Bold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64015" y="3546006"/>
            <a:ext cx="7564989" cy="367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22322"/>
                </a:solidFill>
                <a:latin typeface="Montserrat Bold"/>
              </a:rPr>
              <a:t>Explore a world of real estate possibilities on our platform, where buying, selling, and renting converge. Discover your dream home, access seller guides for a smooth selling experience, and navigate home loans with ease. Our comprehensive services create a dynamic marketplace, empowering users at every stage of their real estate journey. Welcome to a one-stop destination for all your property needs.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8D84B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8037" y="2758563"/>
            <a:ext cx="8060635" cy="4769875"/>
            <a:chOff x="0" y="0"/>
            <a:chExt cx="10747513" cy="635983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339" r="0" b="339"/>
            <a:stretch>
              <a:fillRect/>
            </a:stretch>
          </p:blipFill>
          <p:spPr>
            <a:xfrm flipH="false" flipV="false">
              <a:off x="0" y="0"/>
              <a:ext cx="10747513" cy="6359833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9007946" y="1841252"/>
            <a:ext cx="8932480" cy="7536780"/>
          </a:xfrm>
          <a:custGeom>
            <a:avLst/>
            <a:gdLst/>
            <a:ahLst/>
            <a:cxnLst/>
            <a:rect r="r" b="b" t="t" l="l"/>
            <a:pathLst>
              <a:path h="7536780" w="8932480">
                <a:moveTo>
                  <a:pt x="0" y="0"/>
                </a:moveTo>
                <a:lnTo>
                  <a:pt x="8932480" y="0"/>
                </a:lnTo>
                <a:lnTo>
                  <a:pt x="8932480" y="7536780"/>
                </a:lnTo>
                <a:lnTo>
                  <a:pt x="0" y="7536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60832" y="3041772"/>
            <a:ext cx="660633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Home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60832" y="4948381"/>
            <a:ext cx="6606335" cy="148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 Our three main Services:</a:t>
            </a:r>
          </a:p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1.Buying</a:t>
            </a:r>
          </a:p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2.Selling</a:t>
            </a:r>
          </a:p>
          <a:p>
            <a:pPr>
              <a:lnSpc>
                <a:spcPts val="2940"/>
              </a:lnSpc>
            </a:pPr>
            <a:r>
              <a:rPr lang="en-US" sz="2100" spc="-42">
                <a:solidFill>
                  <a:srgbClr val="000000"/>
                </a:solidFill>
                <a:latin typeface="DM Sans Bold"/>
              </a:rPr>
              <a:t>3.Renting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9991" y="1560713"/>
            <a:ext cx="5459764" cy="1929129"/>
            <a:chOff x="0" y="0"/>
            <a:chExt cx="7279685" cy="257217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02800"/>
              <a:ext cx="7279685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Pages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7279685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FF66C4"/>
                  </a:solidFill>
                  <a:latin typeface="DM Sans Bold"/>
                </a:rPr>
                <a:t>INTRODUCTION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00367"/>
              <a:ext cx="7279685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875034" y="9216415"/>
            <a:ext cx="1384266" cy="2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85" u="none">
                <a:solidFill>
                  <a:srgbClr val="FF66C4"/>
                </a:solidFill>
                <a:latin typeface="DM Sans Bold"/>
              </a:rPr>
              <a:t>NEXT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336102" y="1028700"/>
            <a:ext cx="5197517" cy="3505351"/>
            <a:chOff x="0" y="0"/>
            <a:chExt cx="6930023" cy="4673802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6930023" cy="3898089"/>
              <a:chOff x="0" y="0"/>
              <a:chExt cx="1128903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12877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1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25322" r="0" b="-25322"/>
                </a:stretch>
              </a:blip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118275"/>
              <a:ext cx="6930023" cy="555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3"/>
                </a:lnSpc>
              </a:pPr>
              <a:r>
                <a:rPr lang="en-US" sz="2516" spc="-50">
                  <a:solidFill>
                    <a:srgbClr val="000000"/>
                  </a:solidFill>
                  <a:latin typeface="DM Sans Bold"/>
                </a:rPr>
                <a:t>Sell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45242" y="5143500"/>
            <a:ext cx="5197517" cy="3505351"/>
            <a:chOff x="0" y="0"/>
            <a:chExt cx="6930023" cy="467380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4118275"/>
              <a:ext cx="6930023" cy="555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3"/>
                </a:lnSpc>
              </a:pPr>
              <a:r>
                <a:rPr lang="en-US" sz="2516" spc="-50">
                  <a:solidFill>
                    <a:srgbClr val="000000"/>
                  </a:solidFill>
                  <a:latin typeface="DM Sans Bold"/>
                </a:rPr>
                <a:t>Rent</a:t>
              </a:r>
            </a:p>
          </p:txBody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6930023" cy="3898089"/>
              <a:chOff x="0" y="0"/>
              <a:chExt cx="1128903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2877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1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8480" r="0" b="-18480"/>
                </a:stretch>
              </a:blip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12336102" y="5143500"/>
            <a:ext cx="5197517" cy="3505351"/>
            <a:chOff x="0" y="0"/>
            <a:chExt cx="6930023" cy="4673802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6930023" cy="3898089"/>
              <a:chOff x="0" y="0"/>
              <a:chExt cx="1128903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2877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1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8675" t="0" r="-28675" b="0"/>
                </a:stretch>
              </a:blip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4118275"/>
              <a:ext cx="6930023" cy="555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3"/>
                </a:lnSpc>
              </a:pPr>
              <a:r>
                <a:rPr lang="en-US" sz="2516" spc="-50">
                  <a:solidFill>
                    <a:srgbClr val="000000"/>
                  </a:solidFill>
                  <a:latin typeface="DM Sans Bold"/>
                </a:rPr>
                <a:t>Contact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98502" y="1028700"/>
            <a:ext cx="5197517" cy="3505351"/>
            <a:chOff x="0" y="0"/>
            <a:chExt cx="6930023" cy="467380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4118275"/>
              <a:ext cx="6930023" cy="555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3"/>
                </a:lnSpc>
              </a:pPr>
              <a:r>
                <a:rPr lang="en-US" sz="2516" spc="-50">
                  <a:solidFill>
                    <a:srgbClr val="000000"/>
                  </a:solidFill>
                  <a:latin typeface="DM Sans Bold"/>
                </a:rPr>
                <a:t>Home</a:t>
              </a:r>
            </a:p>
          </p:txBody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6930023" cy="3898089"/>
              <a:chOff x="0" y="0"/>
              <a:chExt cx="1128903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12877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1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2964" r="0" b="-2964"/>
                </a:stretch>
              </a:blipFill>
            </p:spPr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1536" y="3687501"/>
            <a:ext cx="3451574" cy="4658165"/>
            <a:chOff x="0" y="0"/>
            <a:chExt cx="909057" cy="12268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35765" y="3687501"/>
            <a:ext cx="3451574" cy="4658165"/>
            <a:chOff x="0" y="0"/>
            <a:chExt cx="909057" cy="12268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879" y="3687501"/>
            <a:ext cx="3451574" cy="4658165"/>
            <a:chOff x="0" y="0"/>
            <a:chExt cx="909057" cy="1226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68650" y="3687501"/>
            <a:ext cx="3451574" cy="4658165"/>
            <a:chOff x="0" y="0"/>
            <a:chExt cx="909057" cy="1226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98507" y="4143778"/>
            <a:ext cx="265763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Renting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32736" y="4143778"/>
            <a:ext cx="265763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Selling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99850" y="4143778"/>
            <a:ext cx="265763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Seller Guides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56140" y="1416150"/>
            <a:ext cx="8975721" cy="8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Practical Scenario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80027" y="6007059"/>
            <a:ext cx="3228822" cy="127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3"/>
              </a:lnSpc>
              <a:spcBef>
                <a:spcPct val="0"/>
              </a:spcBef>
            </a:pPr>
            <a:r>
              <a:rPr lang="en-US" sz="1602">
                <a:solidFill>
                  <a:srgbClr val="000000"/>
                </a:solidFill>
                <a:latin typeface="Montserrat Classic Bold"/>
              </a:rPr>
              <a:t> Prospective homebuyers can explore property listings, filter based on preferences, and gather information about the home buying process.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20728" y="6108468"/>
            <a:ext cx="3228822" cy="127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3"/>
              </a:lnSpc>
              <a:spcBef>
                <a:spcPct val="0"/>
              </a:spcBef>
            </a:pPr>
            <a:r>
              <a:rPr lang="en-US" sz="1602">
                <a:solidFill>
                  <a:srgbClr val="000000"/>
                </a:solidFill>
                <a:latin typeface="Montserrat Classic Bold"/>
              </a:rPr>
              <a:t>Users looking to rent properties can search for available rental listings, view property details, and contact you for inquiries.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68507" y="4143778"/>
            <a:ext cx="265763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Buying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53625" y="6108468"/>
            <a:ext cx="3228822" cy="101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3"/>
              </a:lnSpc>
              <a:spcBef>
                <a:spcPct val="0"/>
              </a:spcBef>
            </a:pPr>
            <a:r>
              <a:rPr lang="en-US" sz="1602">
                <a:solidFill>
                  <a:srgbClr val="000000"/>
                </a:solidFill>
                <a:latin typeface="Montserrat Classic Bold"/>
              </a:rPr>
              <a:t>Property sellers can list their properties, showcase features, and connect with potential buyers.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11214" y="6108468"/>
            <a:ext cx="3228822" cy="101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3"/>
              </a:lnSpc>
              <a:spcBef>
                <a:spcPct val="0"/>
              </a:spcBef>
            </a:pPr>
            <a:r>
              <a:rPr lang="en-US" sz="1602">
                <a:solidFill>
                  <a:srgbClr val="000000"/>
                </a:solidFill>
                <a:latin typeface="Montserrat Classic Bold"/>
              </a:rPr>
              <a:t>Property sellers can access guides, tips, and resources to navigate the selling process successfully.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255332" y="0"/>
            <a:ext cx="14032668" cy="10287000"/>
          </a:xfrm>
          <a:prstGeom prst="rect">
            <a:avLst/>
          </a:prstGeom>
          <a:solidFill>
            <a:srgbClr val="598BCD"/>
          </a:solidFill>
        </p:spPr>
      </p:sp>
      <p:sp>
        <p:nvSpPr>
          <p:cNvPr name="AutoShape 3" id="3"/>
          <p:cNvSpPr/>
          <p:nvPr/>
        </p:nvSpPr>
        <p:spPr>
          <a:xfrm rot="0">
            <a:off x="3181158" y="5424986"/>
            <a:ext cx="2148347" cy="3833314"/>
          </a:xfrm>
          <a:prstGeom prst="rect">
            <a:avLst/>
          </a:prstGeom>
          <a:solidFill>
            <a:srgbClr val="123D7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6656734" y="9060000"/>
            <a:ext cx="1205132" cy="1403356"/>
          </a:xfrm>
          <a:custGeom>
            <a:avLst/>
            <a:gdLst/>
            <a:ahLst/>
            <a:cxnLst/>
            <a:rect r="r" b="b" t="t" l="l"/>
            <a:pathLst>
              <a:path h="1403356" w="1205132">
                <a:moveTo>
                  <a:pt x="0" y="0"/>
                </a:moveTo>
                <a:lnTo>
                  <a:pt x="1205132" y="0"/>
                </a:lnTo>
                <a:lnTo>
                  <a:pt x="1205132" y="1403355"/>
                </a:lnTo>
                <a:lnTo>
                  <a:pt x="0" y="140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29505" y="-290170"/>
            <a:ext cx="1205132" cy="1403356"/>
          </a:xfrm>
          <a:custGeom>
            <a:avLst/>
            <a:gdLst/>
            <a:ahLst/>
            <a:cxnLst/>
            <a:rect r="r" b="b" t="t" l="l"/>
            <a:pathLst>
              <a:path h="1403356" w="1205132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45024" y="3550151"/>
            <a:ext cx="4945024" cy="4114800"/>
          </a:xfrm>
          <a:custGeom>
            <a:avLst/>
            <a:gdLst/>
            <a:ahLst/>
            <a:cxnLst/>
            <a:rect r="r" b="b" t="t" l="l"/>
            <a:pathLst>
              <a:path h="4114800" w="4945024">
                <a:moveTo>
                  <a:pt x="0" y="0"/>
                </a:moveTo>
                <a:lnTo>
                  <a:pt x="4945024" y="0"/>
                </a:lnTo>
                <a:lnTo>
                  <a:pt x="4945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70815" y="2673248"/>
            <a:ext cx="10888485" cy="187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26"/>
              </a:lnSpc>
            </a:pPr>
            <a:r>
              <a:rPr lang="en-US" sz="7155">
                <a:solidFill>
                  <a:srgbClr val="FFFFFF"/>
                </a:solidFill>
                <a:latin typeface="Montserrat Ultra-Bold"/>
              </a:rPr>
              <a:t>THANK YOU 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DAF0sbUyvXw</dc:identifier>
  <dcterms:modified xsi:type="dcterms:W3CDTF">2011-08-01T06:04:30Z</dcterms:modified>
  <cp:revision>1</cp:revision>
  <dc:title>My Projects</dc:title>
</cp:coreProperties>
</file>